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71" r:id="rId3"/>
    <p:sldId id="265" r:id="rId4"/>
    <p:sldId id="264" r:id="rId5"/>
    <p:sldId id="268" r:id="rId6"/>
    <p:sldId id="270" r:id="rId7"/>
    <p:sldId id="259" r:id="rId8"/>
    <p:sldId id="260" r:id="rId9"/>
    <p:sldId id="263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712"/>
  </p:normalViewPr>
  <p:slideViewPr>
    <p:cSldViewPr snapToGrid="0" snapToObjects="1"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Workbook1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wperkins\Downloads\DC%20NAEP%20increases%201998-2017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192.168.1.100\elc\Shared\public2\DC%20Auditor%20Enrollment%20Study%202018\Report\MF_2001%20to%202017_VALUES%20(version%203)_20180518%20supply%20analysi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wperkins\Downloads\Adequacy%20Study%20vs.%20actuals%20FY14-FY17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DCPS Adjusted Cohort Graduation Rate 2012 to April 2018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Adjusted Cohort Grad Rate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Sheet1!$C$2:$C$8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0.56000000000000005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0.64</c:v>
                </c:pt>
                <c:pt idx="4">
                  <c:v>0.69</c:v>
                </c:pt>
                <c:pt idx="5">
                  <c:v>0.73</c:v>
                </c:pt>
                <c:pt idx="6">
                  <c:v>0.46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12-470D-9017-4E8FBF3F4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390016"/>
        <c:axId val="206391552"/>
      </c:lineChart>
      <c:catAx>
        <c:axId val="20639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91552"/>
        <c:crosses val="autoZero"/>
        <c:auto val="1"/>
        <c:lblAlgn val="ctr"/>
        <c:lblOffset val="100"/>
        <c:noMultiLvlLbl val="0"/>
      </c:catAx>
      <c:valAx>
        <c:axId val="206391552"/>
        <c:scaling>
          <c:orientation val="minMax"/>
          <c:min val="0.3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900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Average Annual Increase in NAEP Scores Before and After 2007:  All DC Students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62644478257367"/>
          <c:y val="0.24423965837570877"/>
          <c:w val="0.79853781937277712"/>
          <c:h val="0.50154336962958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'[DC NAEP increases 1998-2017.xlsx]Summary (2)'!$J$5</c:f>
              <c:strCache>
                <c:ptCount val="1"/>
                <c:pt idx="0">
                  <c:v>Before 2007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'[DC NAEP increases 1998-2017.xlsx]Summary (2)'!$K$3:$N$3</c:f>
              <c:strCache>
                <c:ptCount val="4"/>
                <c:pt idx="0">
                  <c:v>Math 4</c:v>
                </c:pt>
                <c:pt idx="1">
                  <c:v>Math 8</c:v>
                </c:pt>
                <c:pt idx="2">
                  <c:v>Reading 4</c:v>
                </c:pt>
                <c:pt idx="3">
                  <c:v>Reading 8</c:v>
                </c:pt>
              </c:strCache>
            </c:strRef>
          </c:cat>
          <c:val>
            <c:numRef>
              <c:f>'[DC NAEP increases 1998-2017.xlsx]Summary (2)'!$K$5:$N$5</c:f>
              <c:numCache>
                <c:formatCode>_(* #,##0.00_);_(* \(#,##0.00\);_(* "-"??_);_(@_)</c:formatCode>
                <c:ptCount val="4"/>
                <c:pt idx="0">
                  <c:v>3.1595358554399979</c:v>
                </c:pt>
                <c:pt idx="1">
                  <c:v>1.9399532310664296</c:v>
                </c:pt>
                <c:pt idx="2">
                  <c:v>1.9832753716462213</c:v>
                </c:pt>
                <c:pt idx="3">
                  <c:v>0.56257560326366729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7C-45D6-BD79-7249235BECB0}"/>
            </c:ext>
          </c:extLst>
        </c:ser>
        <c:ser>
          <c:idx val="1"/>
          <c:order val="1"/>
          <c:tx>
            <c:strRef>
              <c:f>'[DC NAEP increases 1998-2017.xlsx]Summary (2)'!$J$6</c:f>
              <c:strCache>
                <c:ptCount val="1"/>
                <c:pt idx="0">
                  <c:v>After 2007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'[DC NAEP increases 1998-2017.xlsx]Summary (2)'!$K$3:$N$3</c:f>
              <c:strCache>
                <c:ptCount val="4"/>
                <c:pt idx="0">
                  <c:v>Math 4</c:v>
                </c:pt>
                <c:pt idx="1">
                  <c:v>Math 8</c:v>
                </c:pt>
                <c:pt idx="2">
                  <c:v>Reading 4</c:v>
                </c:pt>
                <c:pt idx="3">
                  <c:v>Reading 8</c:v>
                </c:pt>
              </c:strCache>
            </c:strRef>
          </c:cat>
          <c:val>
            <c:numRef>
              <c:f>'[DC NAEP increases 1998-2017.xlsx]Summary (2)'!$K$6:$N$6</c:f>
              <c:numCache>
                <c:formatCode>_(* #,##0.00_);_(* \(#,##0.00\);_(* "-"??_);_(@_)</c:formatCode>
                <c:ptCount val="4"/>
                <c:pt idx="0">
                  <c:v>1.7621563335149006</c:v>
                </c:pt>
                <c:pt idx="1">
                  <c:v>1.7581028155767995</c:v>
                </c:pt>
                <c:pt idx="2">
                  <c:v>1.6296058370759028</c:v>
                </c:pt>
                <c:pt idx="3">
                  <c:v>0.59941306071810063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7C-45D6-BD79-7249235B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0057856"/>
        <c:axId val="210059648"/>
      </c:barChart>
      <c:catAx>
        <c:axId val="210057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59648"/>
        <c:crosses val="autoZero"/>
        <c:auto val="1"/>
        <c:lblAlgn val="ctr"/>
        <c:lblOffset val="100"/>
        <c:noMultiLvlLbl val="0"/>
      </c:catAx>
      <c:valAx>
        <c:axId val="21005964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5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Sheet1!$B$4</c:f>
              <c:strCache>
                <c:ptCount val="1"/>
                <c:pt idx="0">
                  <c:v>40/40 schools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7C-4377-B548-8C941B38EA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7C-4377-B548-8C941B38EA3A}"/>
              </c:ext>
            </c:extLst>
          </c:dPt>
          <c:cat>
            <c:strRef>
              <c:f>Sheet1!$A$5:$A$6</c:f>
              <c:strCache>
                <c:ptCount val="2"/>
                <c:pt idx="0">
                  <c:v>turnover rates</c:v>
                </c:pt>
                <c:pt idx="1">
                  <c:v>Stay rate</c:v>
                </c:pt>
              </c:strCache>
            </c:strRef>
          </c:cat>
          <c:val>
            <c:numRef>
              <c:f>Sheet1!$B$5:$B$6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7C-4377-B548-8C941B38E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4-46FF-A70E-FFB820FE8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4-46FF-A70E-FFB820FE88E4}"/>
              </c:ext>
            </c:extLst>
          </c:dPt>
          <c:cat>
            <c:strRef>
              <c:f>Sheet1!$D$5:$D$6</c:f>
              <c:strCache>
                <c:ptCount val="2"/>
                <c:pt idx="0">
                  <c:v>st</c:v>
                </c:pt>
                <c:pt idx="1">
                  <c:v>st</c:v>
                </c:pt>
              </c:strCache>
            </c:strRef>
          </c:cat>
          <c:val>
            <c:numRef>
              <c:f>Sheet1!$E$5:$E$6</c:f>
              <c:numCache>
                <c:formatCode>General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64-46FF-A70E-FFB820FE8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11-41D0-BB24-DE2ED4C96C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11-41D0-BB24-DE2ED4C96CA4}"/>
              </c:ext>
            </c:extLst>
          </c:dPt>
          <c:cat>
            <c:strRef>
              <c:f>Sheet1!$G$5:$G$6</c:f>
              <c:strCache>
                <c:ptCount val="2"/>
                <c:pt idx="0">
                  <c:v>ss</c:v>
                </c:pt>
                <c:pt idx="1">
                  <c:v>ss</c:v>
                </c:pt>
              </c:strCache>
            </c:strRef>
          </c:cat>
          <c:val>
            <c:numRef>
              <c:f>Sheet1!$H$5:$H$6</c:f>
              <c:numCache>
                <c:formatCode>General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11-41D0-BB24-DE2ED4C96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Change in School Supply by Year DCPS and PCS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'[MF_2001 to 2017_VALUES (version 3)_20180518 supply analysis.xlsx]compare total growth'!$B$33</c:f>
              <c:strCache>
                <c:ptCount val="1"/>
                <c:pt idx="0">
                  <c:v>Charter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'[MF_2001 to 2017_VALUES (version 3)_20180518 supply analysis.xlsx]compare total growth'!$A$34:$A$43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'[MF_2001 to 2017_VALUES (version 3)_20180518 supply analysis.xlsx]compare total growth'!$B$34:$B$43</c:f>
              <c:numCache>
                <c:formatCode>General</c:formatCode>
                <c:ptCount val="10"/>
                <c:pt idx="0">
                  <c:v>94</c:v>
                </c:pt>
                <c:pt idx="1">
                  <c:v>96</c:v>
                </c:pt>
                <c:pt idx="2">
                  <c:v>91</c:v>
                </c:pt>
                <c:pt idx="3">
                  <c:v>99</c:v>
                </c:pt>
                <c:pt idx="4">
                  <c:v>104</c:v>
                </c:pt>
                <c:pt idx="5">
                  <c:v>108</c:v>
                </c:pt>
                <c:pt idx="6">
                  <c:v>112</c:v>
                </c:pt>
                <c:pt idx="7">
                  <c:v>115</c:v>
                </c:pt>
                <c:pt idx="8">
                  <c:v>118</c:v>
                </c:pt>
                <c:pt idx="9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55-45AF-B3E5-EE73D3D8A028}"/>
            </c:ext>
          </c:extLst>
        </c:ser>
        <c:ser>
          <c:idx val="1"/>
          <c:order val="1"/>
          <c:tx>
            <c:strRef>
              <c:f>'[MF_2001 to 2017_VALUES (version 3)_20180518 supply analysis.xlsx]compare total growth'!$C$33</c:f>
              <c:strCache>
                <c:ptCount val="1"/>
                <c:pt idx="0">
                  <c:v>DCPS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'[MF_2001 to 2017_VALUES (version 3)_20180518 supply analysis.xlsx]compare total growth'!$A$34:$A$43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'[MF_2001 to 2017_VALUES (version 3)_20180518 supply analysis.xlsx]compare total growth'!$C$34:$C$43</c:f>
              <c:numCache>
                <c:formatCode>General</c:formatCode>
                <c:ptCount val="10"/>
                <c:pt idx="0">
                  <c:v>134</c:v>
                </c:pt>
                <c:pt idx="1">
                  <c:v>129</c:v>
                </c:pt>
                <c:pt idx="2">
                  <c:v>126</c:v>
                </c:pt>
                <c:pt idx="3">
                  <c:v>123</c:v>
                </c:pt>
                <c:pt idx="4">
                  <c:v>121</c:v>
                </c:pt>
                <c:pt idx="5">
                  <c:v>110</c:v>
                </c:pt>
                <c:pt idx="6">
                  <c:v>110</c:v>
                </c:pt>
                <c:pt idx="7">
                  <c:v>112</c:v>
                </c:pt>
                <c:pt idx="8">
                  <c:v>113</c:v>
                </c:pt>
                <c:pt idx="9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55-45AF-B3E5-EE73D3D8A0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9828480"/>
        <c:axId val="209838464"/>
      </c:barChart>
      <c:catAx>
        <c:axId val="20982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38464"/>
        <c:crosses val="autoZero"/>
        <c:auto val="1"/>
        <c:lblAlgn val="ctr"/>
        <c:lblOffset val="100"/>
        <c:noMultiLvlLbl val="0"/>
      </c:catAx>
      <c:valAx>
        <c:axId val="20983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2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PK3 and PK4 Students in DCPS and Charter Schools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Charters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Sheet1!$B$10:$M$11</c:f>
              <c:multiLvlStrCache>
                <c:ptCount val="12"/>
                <c:lvl>
                  <c:pt idx="0">
                    <c:v>PK3</c:v>
                  </c:pt>
                  <c:pt idx="1">
                    <c:v>PK4</c:v>
                  </c:pt>
                  <c:pt idx="2">
                    <c:v>PK3</c:v>
                  </c:pt>
                  <c:pt idx="3">
                    <c:v>PK4</c:v>
                  </c:pt>
                  <c:pt idx="4">
                    <c:v>PK3</c:v>
                  </c:pt>
                  <c:pt idx="5">
                    <c:v>PK4</c:v>
                  </c:pt>
                  <c:pt idx="6">
                    <c:v>PK3</c:v>
                  </c:pt>
                  <c:pt idx="7">
                    <c:v>PK4</c:v>
                  </c:pt>
                  <c:pt idx="8">
                    <c:v>PK3</c:v>
                  </c:pt>
                  <c:pt idx="9">
                    <c:v>PK4</c:v>
                  </c:pt>
                  <c:pt idx="10">
                    <c:v>PK3</c:v>
                  </c:pt>
                  <c:pt idx="11">
                    <c:v>PK4</c:v>
                  </c:pt>
                </c:lvl>
                <c:lvl>
                  <c:pt idx="0">
                    <c:v>2012</c:v>
                  </c:pt>
                  <c:pt idx="2">
                    <c:v>2013</c:v>
                  </c:pt>
                  <c:pt idx="4">
                    <c:v>2014</c:v>
                  </c:pt>
                  <c:pt idx="6">
                    <c:v>2015</c:v>
                  </c:pt>
                  <c:pt idx="8">
                    <c:v>2016</c:v>
                  </c:pt>
                  <c:pt idx="10">
                    <c:v>2017</c:v>
                  </c:pt>
                </c:lvl>
              </c:multiLvlStrCache>
            </c:multiLvlStrRef>
          </c:cat>
          <c:val>
            <c:numRef>
              <c:f>Sheet1!$B$12:$M$12</c:f>
              <c:numCache>
                <c:formatCode>General</c:formatCode>
                <c:ptCount val="12"/>
                <c:pt idx="0">
                  <c:v>2768</c:v>
                </c:pt>
                <c:pt idx="1">
                  <c:v>3090</c:v>
                </c:pt>
                <c:pt idx="2">
                  <c:v>2934</c:v>
                </c:pt>
                <c:pt idx="3">
                  <c:v>3356</c:v>
                </c:pt>
                <c:pt idx="4">
                  <c:v>3106</c:v>
                </c:pt>
                <c:pt idx="5">
                  <c:v>3319</c:v>
                </c:pt>
                <c:pt idx="6">
                  <c:v>3023</c:v>
                </c:pt>
                <c:pt idx="7">
                  <c:v>3454</c:v>
                </c:pt>
                <c:pt idx="8">
                  <c:v>3229</c:v>
                </c:pt>
                <c:pt idx="9">
                  <c:v>3471</c:v>
                </c:pt>
                <c:pt idx="10">
                  <c:v>3308</c:v>
                </c:pt>
                <c:pt idx="11">
                  <c:v>3613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A0-4746-9B2D-236671EF26AC}"/>
            </c:ext>
          </c:extLst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DCPS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multiLvlStrRef>
              <c:f>Sheet1!$B$10:$M$11</c:f>
              <c:multiLvlStrCache>
                <c:ptCount val="12"/>
                <c:lvl>
                  <c:pt idx="0">
                    <c:v>PK3</c:v>
                  </c:pt>
                  <c:pt idx="1">
                    <c:v>PK4</c:v>
                  </c:pt>
                  <c:pt idx="2">
                    <c:v>PK3</c:v>
                  </c:pt>
                  <c:pt idx="3">
                    <c:v>PK4</c:v>
                  </c:pt>
                  <c:pt idx="4">
                    <c:v>PK3</c:v>
                  </c:pt>
                  <c:pt idx="5">
                    <c:v>PK4</c:v>
                  </c:pt>
                  <c:pt idx="6">
                    <c:v>PK3</c:v>
                  </c:pt>
                  <c:pt idx="7">
                    <c:v>PK4</c:v>
                  </c:pt>
                  <c:pt idx="8">
                    <c:v>PK3</c:v>
                  </c:pt>
                  <c:pt idx="9">
                    <c:v>PK4</c:v>
                  </c:pt>
                  <c:pt idx="10">
                    <c:v>PK3</c:v>
                  </c:pt>
                  <c:pt idx="11">
                    <c:v>PK4</c:v>
                  </c:pt>
                </c:lvl>
                <c:lvl>
                  <c:pt idx="0">
                    <c:v>2012</c:v>
                  </c:pt>
                  <c:pt idx="2">
                    <c:v>2013</c:v>
                  </c:pt>
                  <c:pt idx="4">
                    <c:v>2014</c:v>
                  </c:pt>
                  <c:pt idx="6">
                    <c:v>2015</c:v>
                  </c:pt>
                  <c:pt idx="8">
                    <c:v>2016</c:v>
                  </c:pt>
                  <c:pt idx="10">
                    <c:v>2017</c:v>
                  </c:pt>
                </c:lvl>
              </c:multiLvlStrCache>
            </c:multiLvlStrRef>
          </c:cat>
          <c:val>
            <c:numRef>
              <c:f>Sheet1!$B$13:$M$13</c:f>
              <c:numCache>
                <c:formatCode>General</c:formatCode>
                <c:ptCount val="12"/>
                <c:pt idx="0">
                  <c:v>2161</c:v>
                </c:pt>
                <c:pt idx="1">
                  <c:v>3409</c:v>
                </c:pt>
                <c:pt idx="2">
                  <c:v>2197</c:v>
                </c:pt>
                <c:pt idx="3">
                  <c:v>3368</c:v>
                </c:pt>
                <c:pt idx="4">
                  <c:v>2276</c:v>
                </c:pt>
                <c:pt idx="5">
                  <c:v>3339</c:v>
                </c:pt>
                <c:pt idx="6">
                  <c:v>2310</c:v>
                </c:pt>
                <c:pt idx="7">
                  <c:v>3522</c:v>
                </c:pt>
                <c:pt idx="8">
                  <c:v>2362</c:v>
                </c:pt>
                <c:pt idx="9">
                  <c:v>3467</c:v>
                </c:pt>
                <c:pt idx="10">
                  <c:v>2374</c:v>
                </c:pt>
                <c:pt idx="11">
                  <c:v>3423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A0-4746-9B2D-236671EF2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0035840"/>
        <c:axId val="210037376"/>
      </c:barChart>
      <c:catAx>
        <c:axId val="21003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37376"/>
        <c:crosses val="autoZero"/>
        <c:auto val="1"/>
        <c:lblAlgn val="ctr"/>
        <c:lblOffset val="100"/>
        <c:noMultiLvlLbl val="0"/>
      </c:catAx>
      <c:valAx>
        <c:axId val="2100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3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'[Adequacy Study vs. actuals FY14-FY17 (1).xlsx]Act vs Adequacy'!$B$19</c:f>
              <c:strCache>
                <c:ptCount val="1"/>
                <c:pt idx="0">
                  <c:v>Per pupil actuals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'[Adequacy Study vs. actuals FY14-FY17 (1).xlsx]Act vs Adequacy'!$A$20:$A$23</c:f>
              <c:strCache>
                <c:ptCount val="4"/>
                <c:pt idx="0">
                  <c:v>2013-2014</c:v>
                </c:pt>
                <c:pt idx="1">
                  <c:v>2014-2015 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'[Adequacy Study vs. actuals FY14-FY17 (1).xlsx]Act vs Adequacy'!$B$20:$B$23</c:f>
              <c:numCache>
                <c:formatCode>_("$"* #,##0.00_);_("$"* \(#,##0.00\);_("$"* "-"??_);_(@_)</c:formatCode>
                <c:ptCount val="4"/>
                <c:pt idx="0">
                  <c:v>15105.593116899428</c:v>
                </c:pt>
                <c:pt idx="1">
                  <c:v>15505.730956259422</c:v>
                </c:pt>
                <c:pt idx="2">
                  <c:v>16039.756950903728</c:v>
                </c:pt>
                <c:pt idx="3">
                  <c:v>16321.342162864854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F7D-45D8-B2D6-C605FF337962}"/>
            </c:ext>
          </c:extLst>
        </c:ser>
        <c:ser>
          <c:idx val="1"/>
          <c:order val="1"/>
          <c:tx>
            <c:strRef>
              <c:f>'[Adequacy Study vs. actuals FY14-FY17 (1).xlsx]Act vs Adequacy'!$C$19</c:f>
              <c:strCache>
                <c:ptCount val="1"/>
                <c:pt idx="0">
                  <c:v>Per pupil recommended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'[Adequacy Study vs. actuals FY14-FY17 (1).xlsx]Act vs Adequacy'!$A$20:$A$23</c:f>
              <c:strCache>
                <c:ptCount val="4"/>
                <c:pt idx="0">
                  <c:v>2013-2014</c:v>
                </c:pt>
                <c:pt idx="1">
                  <c:v>2014-2015 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'[Adequacy Study vs. actuals FY14-FY17 (1).xlsx]Act vs Adequacy'!$C$20:$C$23</c:f>
              <c:numCache>
                <c:formatCode>_("$"* #,##0.00_);_("$"* \(#,##0.00\);_("$"* "-"??_);_(@_)</c:formatCode>
                <c:ptCount val="4"/>
                <c:pt idx="0">
                  <c:v>16949.86619735288</c:v>
                </c:pt>
                <c:pt idx="1">
                  <c:v>17603.55494274474</c:v>
                </c:pt>
                <c:pt idx="2">
                  <c:v>18427.246290815248</c:v>
                </c:pt>
                <c:pt idx="3">
                  <c:v>18525.639469410031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F7D-45D8-B2D6-C605FF337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99520"/>
        <c:axId val="209901056"/>
      </c:lineChart>
      <c:catAx>
        <c:axId val="2098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01056"/>
        <c:crosses val="autoZero"/>
        <c:auto val="1"/>
        <c:lblAlgn val="ctr"/>
        <c:lblOffset val="100"/>
        <c:noMultiLvlLbl val="0"/>
      </c:catAx>
      <c:valAx>
        <c:axId val="2099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0.84178</cdr:x>
      <cdr:y>0.24375</cdr:y>
    </cdr:from>
    <cdr:to>
      <cdr:x>0.93651</cdr:x>
      <cdr:y>0.46892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xmlns="" id="{41BE8B36-B703-4899-93AB-18C01A90BD43}"/>
            </a:ext>
          </a:extLst>
        </cdr:cNvPr>
        <cdr:cNvCxnSpPr/>
      </cdr:nvCxnSpPr>
      <cdr:spPr>
        <a:xfrm xmlns:a="http://schemas.openxmlformats.org/drawingml/2006/main">
          <a:off x="8124825" y="989815"/>
          <a:ext cx="914400" cy="914400"/>
        </a:xfrm>
        <a:prstGeom xmlns:a="http://schemas.openxmlformats.org/drawingml/2006/main" prst="straightConnector1">
          <a:avLst/>
        </a:prstGeom>
        <a:ln xmlns:a="http://schemas.openxmlformats.org/drawingml/2006/main" w="793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88D12-5676-440F-BBE3-A299F178392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B17E8-E494-4BDE-9BEF-09F07A392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DAF6-3C85-4E39-AE1D-8A1490F70C1B}" type="datetime1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0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F13-DD29-4592-B870-AB098D076E0F}" type="datetime1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4506-20B2-401D-AAED-54D9B3201582}" type="datetime1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1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2891-D6C1-4FDF-AD4F-7F7A99193DDE}" type="datetime1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421-A8A8-4F71-9C0F-893E7C413555}" type="datetime1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B9FE-2BEF-428E-A927-11904E51BAE4}" type="datetime1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6D74-4964-4537-AB5E-A2DCB182EA83}" type="datetime1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62CA-7DA9-4A2F-B7BE-E3551F3E101E}" type="datetime1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8BD-6F1D-42F3-A0F9-0AAED203E8C5}" type="datetime1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3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F34D-0AAB-48D5-A895-607E2BD581FC}" type="datetime1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3DCD-2093-4498-952F-ABEC8C366962}" type="datetime1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9920-F0B8-42D1-A019-FFD2E967E51D}" type="datetime1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#DCision18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19AC3-97FD-8E4A-BD13-25D8374C8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pcsb.org/" TargetMode="External"/><Relationship Id="rId2" Type="http://schemas.openxmlformats.org/officeDocument/2006/relationships/hyperlink" Target="http://dcps.dc.gov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0F2CDAD-5F4B-47DD-B710-B5B62D660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204" y="0"/>
            <a:ext cx="8925592" cy="6858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5A1C70-F9FA-4C8E-8F42-A66081DA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289083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501466E-8DFF-48DE-B0B9-96B1D5F1E43D}"/>
              </a:ext>
            </a:extLst>
          </p:cNvPr>
          <p:cNvSpPr/>
          <p:nvPr/>
        </p:nvSpPr>
        <p:spPr>
          <a:xfrm>
            <a:off x="414777" y="247724"/>
            <a:ext cx="722093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Coalition for DC Public Schools and Communities C4DC : </a:t>
            </a:r>
            <a:r>
              <a:rPr lang="en-US" b="1" dirty="0"/>
              <a:t>Six Principles guide our Coalition</a:t>
            </a:r>
          </a:p>
          <a:p>
            <a:endParaRPr lang="en-US" b="1" dirty="0">
              <a:solidFill>
                <a:srgbClr val="4F4A4A"/>
              </a:solidFill>
              <a:latin typeface="PT Serif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Ensure all families have access to high-quality DCPS schools in their neighborhoods – a predictable, matter-of-right path from preschool through high school.</a:t>
            </a:r>
          </a:p>
          <a:p>
            <a:endParaRPr lang="en-US" b="1" dirty="0">
              <a:solidFill>
                <a:srgbClr val="4F4A4A"/>
              </a:solidFill>
              <a:latin typeface="PT Serif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b="1" dirty="0"/>
              <a:t>Focus resources on students and communities with the greatest need. </a:t>
            </a:r>
          </a:p>
          <a:p>
            <a:pPr marL="342900" indent="-342900">
              <a:buFont typeface="+mj-lt"/>
              <a:buAutoNum type="arabicPeriod" startAt="2"/>
            </a:pPr>
            <a:endParaRPr lang="en-US" b="1" dirty="0"/>
          </a:p>
          <a:p>
            <a:pPr marL="342900" indent="-342900">
              <a:buFont typeface="+mj-lt"/>
              <a:buAutoNum type="arabicPeriod" startAt="2"/>
            </a:pPr>
            <a:r>
              <a:rPr lang="en-US" b="1" dirty="0"/>
              <a:t>Require coordinated planning between the </a:t>
            </a:r>
            <a:r>
              <a:rPr lang="en-US" b="1" dirty="0">
                <a:hlinkClick r:id="rId2"/>
              </a:rPr>
              <a:t>District of Columbia Public Schools</a:t>
            </a:r>
            <a:r>
              <a:rPr lang="en-US" b="1" dirty="0"/>
              <a:t> (DCPS) and the </a:t>
            </a:r>
            <a:r>
              <a:rPr lang="en-US" b="1" dirty="0">
                <a:hlinkClick r:id="rId3"/>
              </a:rPr>
              <a:t>Public Charter School Board</a:t>
            </a:r>
            <a:r>
              <a:rPr lang="en-US" b="1" dirty="0"/>
              <a:t> (PCSB) to build a core system of stable DCPS neighborhood schools with a complementary set of alternative options.</a:t>
            </a:r>
          </a:p>
          <a:p>
            <a:pPr marL="342900" indent="-342900">
              <a:buFont typeface="+mj-lt"/>
              <a:buAutoNum type="arabicPeriod" startAt="2"/>
            </a:pPr>
            <a:endParaRPr lang="en-US" b="1" dirty="0"/>
          </a:p>
          <a:p>
            <a:pPr marL="342900" indent="-342900">
              <a:buFont typeface="+mj-lt"/>
              <a:buAutoNum type="arabicPeriod" startAt="2"/>
            </a:pPr>
            <a:r>
              <a:rPr lang="en-US" b="1" dirty="0"/>
              <a:t>Responsibly manage our financial resources.</a:t>
            </a:r>
          </a:p>
          <a:p>
            <a:pPr marL="342900" indent="-342900">
              <a:buFont typeface="+mj-lt"/>
              <a:buAutoNum type="arabicPeriod" startAt="2"/>
            </a:pPr>
            <a:endParaRPr lang="en-US" b="1" dirty="0"/>
          </a:p>
          <a:p>
            <a:pPr marL="342900" indent="-342900">
              <a:buFont typeface="+mj-lt"/>
              <a:buAutoNum type="arabicPeriod" startAt="2"/>
            </a:pPr>
            <a:r>
              <a:rPr lang="en-US" b="1" dirty="0"/>
              <a:t>Broaden assessment measures to focus on student growth and use multiple measures to assess a quality education.</a:t>
            </a:r>
            <a:r>
              <a:rPr lang="en-US" dirty="0"/>
              <a:t> 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342900" indent="-342900">
              <a:buFont typeface="+mj-lt"/>
              <a:buAutoNum type="arabicPeriod" startAt="2"/>
            </a:pPr>
            <a:r>
              <a:rPr lang="en-US" b="1" dirty="0"/>
              <a:t>Ensure families and community members have reliable ways to exercise the right to participate in public education decision making.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301A54C-645F-4588-8C22-827803DBA3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155"/>
          <a:stretch/>
        </p:blipFill>
        <p:spPr>
          <a:xfrm>
            <a:off x="7735110" y="4212"/>
            <a:ext cx="4181145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29A73D-8945-4DBF-854A-AA34E128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267845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High Stakes Accountability Pushed Graduation Rates Up and Then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54750"/>
            <a:ext cx="10515600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Source: OSSE Adjusted Cohort Graduation Rates 2011-17, Class of 2018 as of April Update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057172"/>
              </p:ext>
            </p:extLst>
          </p:nvPr>
        </p:nvGraphicFramePr>
        <p:xfrm>
          <a:off x="933548" y="1709542"/>
          <a:ext cx="10420252" cy="44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1A5730FD-466F-434D-BD6E-CDCD68A1C953}"/>
              </a:ext>
            </a:extLst>
          </p:cNvPr>
          <p:cNvCxnSpPr/>
          <p:nvPr/>
        </p:nvCxnSpPr>
        <p:spPr>
          <a:xfrm flipV="1">
            <a:off x="6074004" y="2630079"/>
            <a:ext cx="2941163" cy="584461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4D6CF9F-059E-42A5-B19A-E556C774F30B}"/>
              </a:ext>
            </a:extLst>
          </p:cNvPr>
          <p:cNvSpPr txBox="1"/>
          <p:nvPr/>
        </p:nvSpPr>
        <p:spPr>
          <a:xfrm>
            <a:off x="9015167" y="2243579"/>
            <a:ext cx="142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SCANDAL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9B614823-233C-40E6-8E3B-3B7502D3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4163" y="6438506"/>
            <a:ext cx="4114800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311083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973" y="79031"/>
            <a:ext cx="10515600" cy="1325563"/>
          </a:xfrm>
        </p:spPr>
        <p:txBody>
          <a:bodyPr/>
          <a:lstStyle/>
          <a:p>
            <a:r>
              <a:rPr lang="en-US" b="1" dirty="0"/>
              <a:t>NAEP scores have improved, but growth has slowed since 2007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425532"/>
              </p:ext>
            </p:extLst>
          </p:nvPr>
        </p:nvGraphicFramePr>
        <p:xfrm>
          <a:off x="794208" y="1255337"/>
          <a:ext cx="10737130" cy="5101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D813580-85F1-494A-992D-AA9EC31F3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8461"/>
            <a:ext cx="10515600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Source: M. Levy analysis of NAEP annualized changes in scale score points; NAEP Data Explorer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BB7281-D3AA-4D36-A0AB-AA9D50B6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90755" y="6405740"/>
            <a:ext cx="2055044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182849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6A8CF-FF22-4DD6-96D9-42307AFD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87" y="148116"/>
            <a:ext cx="10515600" cy="1325563"/>
          </a:xfrm>
        </p:spPr>
        <p:txBody>
          <a:bodyPr/>
          <a:lstStyle/>
          <a:p>
            <a:r>
              <a:rPr lang="en-US" b="1" dirty="0"/>
              <a:t>Teacher turnover is high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C319B290-ED56-49DA-B650-F06BE118BE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013162"/>
              </p:ext>
            </p:extLst>
          </p:nvPr>
        </p:nvGraphicFramePr>
        <p:xfrm>
          <a:off x="488645" y="2012676"/>
          <a:ext cx="2657475" cy="243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E12CFB3-DFAF-4780-8042-C6851A4BE313}"/>
              </a:ext>
            </a:extLst>
          </p:cNvPr>
          <p:cNvSpPr/>
          <p:nvPr/>
        </p:nvSpPr>
        <p:spPr>
          <a:xfrm>
            <a:off x="595687" y="4389164"/>
            <a:ext cx="26450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>
                <a:latin typeface="helvetica-w01-roman" charset="0"/>
              </a:rPr>
              <a:t>From 2012–17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 </a:t>
            </a:r>
            <a:r>
              <a:rPr lang="en-US" sz="3200" b="1" dirty="0">
                <a:latin typeface="helvetica-w01-roman" charset="0"/>
              </a:rPr>
              <a:t>33%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of teachers in </a:t>
            </a:r>
            <a:r>
              <a:rPr lang="en-US" sz="1600" b="1" dirty="0">
                <a:latin typeface="helvetica-w01-roman" charset="0"/>
              </a:rPr>
              <a:t>DCPS</a:t>
            </a:r>
            <a:r>
              <a:rPr lang="en-US" sz="1600" dirty="0">
                <a:latin typeface="helvetica-w01-roman" charset="0"/>
              </a:rPr>
              <a:t>’s 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40 lowest performing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schools left their school</a:t>
            </a:r>
            <a:endParaRPr lang="en-US" sz="1600" b="0" i="0" dirty="0">
              <a:effectLst/>
              <a:latin typeface="helvetica-w01-roman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7A0BC90-CCA5-4E9F-B6A1-27AA0E326C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258385"/>
              </p:ext>
            </p:extLst>
          </p:nvPr>
        </p:nvGraphicFramePr>
        <p:xfrm>
          <a:off x="3966195" y="1928737"/>
          <a:ext cx="2394603" cy="262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98962AB-0BE5-4DA0-A940-B5E2E426A4D7}"/>
              </a:ext>
            </a:extLst>
          </p:cNvPr>
          <p:cNvSpPr/>
          <p:nvPr/>
        </p:nvSpPr>
        <p:spPr>
          <a:xfrm>
            <a:off x="3881846" y="4373775"/>
            <a:ext cx="278815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latin typeface="helvetica-w01-roman" charset="0"/>
              </a:rPr>
              <a:t>From 2008-17 </a:t>
            </a:r>
          </a:p>
          <a:p>
            <a:pPr algn="ctr" fontAlgn="base"/>
            <a:r>
              <a:rPr lang="en-US" sz="3200" b="1" dirty="0">
                <a:latin typeface="helvetica-w01-roman" charset="0"/>
              </a:rPr>
              <a:t>25%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of teachers new to </a:t>
            </a:r>
            <a:br>
              <a:rPr lang="en-US" sz="1600" dirty="0">
                <a:latin typeface="helvetica-w01-roman" charset="0"/>
              </a:rPr>
            </a:br>
            <a:r>
              <a:rPr lang="en-US" sz="1600" b="1" dirty="0">
                <a:latin typeface="helvetica-w01-roman" charset="0"/>
              </a:rPr>
              <a:t>DCPS</a:t>
            </a:r>
            <a:r>
              <a:rPr lang="en-US" sz="1600" dirty="0">
                <a:latin typeface="helvetica-w01-roman" charset="0"/>
              </a:rPr>
              <a:t> leave after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t</a:t>
            </a:r>
            <a:r>
              <a:rPr lang="en-US" sz="1600" b="0" i="0" dirty="0">
                <a:effectLst/>
                <a:latin typeface="helvetica-w01-roman" charset="0"/>
              </a:rPr>
              <a:t>heir first year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CDA8FD1-37B5-4C36-BE60-839EA1820C94}"/>
              </a:ext>
            </a:extLst>
          </p:cNvPr>
          <p:cNvSpPr/>
          <p:nvPr/>
        </p:nvSpPr>
        <p:spPr>
          <a:xfrm>
            <a:off x="8490603" y="4470210"/>
            <a:ext cx="25999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>
                <a:latin typeface="helvetica-w01-roman" charset="0"/>
              </a:rPr>
              <a:t>In 2015-16   </a:t>
            </a:r>
          </a:p>
          <a:p>
            <a:pPr algn="ctr" fontAlgn="base"/>
            <a:r>
              <a:rPr lang="en-US" sz="3200" b="1" dirty="0">
                <a:latin typeface="helvetica-w01-roman" charset="0"/>
              </a:rPr>
              <a:t>66%</a:t>
            </a:r>
          </a:p>
          <a:p>
            <a:pPr algn="ctr" fontAlgn="base"/>
            <a:r>
              <a:rPr lang="en-US" sz="1600" dirty="0">
                <a:latin typeface="helvetica-w01-roman" charset="0"/>
              </a:rPr>
              <a:t>of </a:t>
            </a:r>
            <a:r>
              <a:rPr lang="en-US" sz="1600" b="1" dirty="0">
                <a:latin typeface="helvetica-w01-roman" charset="0"/>
              </a:rPr>
              <a:t>DC charter </a:t>
            </a:r>
            <a:r>
              <a:rPr lang="en-US" sz="1600" dirty="0">
                <a:latin typeface="helvetica-w01-roman" charset="0"/>
              </a:rPr>
              <a:t>schools lost 20% or more of their teachers</a:t>
            </a:r>
            <a:endParaRPr lang="en-US" sz="1600" b="0" i="0" dirty="0">
              <a:effectLst/>
              <a:latin typeface="helvetica-w01-roman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7E7A0ED7-EFC9-41CC-881D-C419E92B8B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480752"/>
              </p:ext>
            </p:extLst>
          </p:nvPr>
        </p:nvGraphicFramePr>
        <p:xfrm>
          <a:off x="8585242" y="2012676"/>
          <a:ext cx="2362200" cy="237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28CC421-F0AA-49FB-85CF-1AA2A1B54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94448"/>
            <a:ext cx="10515600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Source: M. Levy analysis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E261A30-EDF7-4354-A66D-E399F18B575D}"/>
              </a:ext>
            </a:extLst>
          </p:cNvPr>
          <p:cNvSpPr txBox="1"/>
          <p:nvPr/>
        </p:nvSpPr>
        <p:spPr>
          <a:xfrm>
            <a:off x="2384272" y="1559405"/>
            <a:ext cx="171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DCPS Teachers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532A47C-0877-424F-8BD9-D6045669A6C2}"/>
              </a:ext>
            </a:extLst>
          </p:cNvPr>
          <p:cNvSpPr txBox="1"/>
          <p:nvPr/>
        </p:nvSpPr>
        <p:spPr>
          <a:xfrm>
            <a:off x="8857401" y="1559517"/>
            <a:ext cx="240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 Charter Teachers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B67789D-0EF3-422B-9121-8C0F3D494AE3}"/>
              </a:ext>
            </a:extLst>
          </p:cNvPr>
          <p:cNvSpPr/>
          <p:nvPr/>
        </p:nvSpPr>
        <p:spPr>
          <a:xfrm>
            <a:off x="488645" y="1559405"/>
            <a:ext cx="6100691" cy="4558591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2AE7548-6868-4981-89BC-C9F885219F7E}"/>
              </a:ext>
            </a:extLst>
          </p:cNvPr>
          <p:cNvSpPr/>
          <p:nvPr/>
        </p:nvSpPr>
        <p:spPr>
          <a:xfrm>
            <a:off x="8069344" y="1559516"/>
            <a:ext cx="3648174" cy="455847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xmlns="" id="{40941C6C-B780-4DCD-B611-589079CC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36031" y="6402384"/>
            <a:ext cx="4114800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156896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547B9D-BAEF-4FD6-9F56-1918BCBEA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8744" cy="1325563"/>
          </a:xfrm>
        </p:spPr>
        <p:txBody>
          <a:bodyPr/>
          <a:lstStyle/>
          <a:p>
            <a:r>
              <a:rPr lang="en-US" dirty="0"/>
              <a:t>There are more charter than DCPS schools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F15E5B90-357C-4A17-93AE-1EC0196C1C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3237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972D2D-D4B1-4937-B8AF-53ACE1AC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37602" y="6356350"/>
            <a:ext cx="4114800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298935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 are an estimated 20,000 excess seats in DCPS and charter schools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98A7AFE-3A3A-4AAA-874F-0EB6D4EA3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28" y="1690687"/>
            <a:ext cx="11010506" cy="43277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6B6B161-ACED-4455-95B6-4ED7EF593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4750"/>
            <a:ext cx="10515600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Source: DME Citywide Public School Fact Sheet, SY2016-17; pg. 9.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48B8F5-D2E5-4AF8-B72E-4A685E7F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173787"/>
            <a:ext cx="4114800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376515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589"/>
            <a:ext cx="10515600" cy="1325563"/>
          </a:xfrm>
        </p:spPr>
        <p:txBody>
          <a:bodyPr/>
          <a:lstStyle/>
          <a:p>
            <a:r>
              <a:rPr lang="en-US" dirty="0"/>
              <a:t>DCPS Offers Far Fewer PK-3 Seats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AD335F9-51ED-4EF4-8A8A-0FBE9CC67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4750"/>
            <a:ext cx="10515600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Source: OSSE audited Enrollments by grade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87AE8EB0-CB90-4B07-B365-BAFF040197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913189"/>
              </p:ext>
            </p:extLst>
          </p:nvPr>
        </p:nvGraphicFramePr>
        <p:xfrm>
          <a:off x="1337821" y="1357460"/>
          <a:ext cx="9729247" cy="48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5ED9A8-20AF-484D-B016-5B032E74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9005" y="6359035"/>
            <a:ext cx="4114800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150553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Per Pupil Spending is up, but still short of ‘13 Adequacy Study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49999"/>
            <a:ext cx="10893425" cy="333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i="1" dirty="0"/>
              <a:t>Source: M. Levy analysis of DC Council Budgets FY99-FY16 using constant 2016 $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7DE59911-EC36-4C28-82A4-065BA29299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411053"/>
              </p:ext>
            </p:extLst>
          </p:nvPr>
        </p:nvGraphicFramePr>
        <p:xfrm>
          <a:off x="1046375" y="1690689"/>
          <a:ext cx="9344534" cy="437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004C16-F445-41C4-9684-3FAA39E0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3509" y="6318249"/>
            <a:ext cx="4114800" cy="365125"/>
          </a:xfrm>
        </p:spPr>
        <p:txBody>
          <a:bodyPr/>
          <a:lstStyle/>
          <a:p>
            <a:r>
              <a:rPr lang="en-US" sz="2000" dirty="0"/>
              <a:t>#DCision18</a:t>
            </a:r>
          </a:p>
        </p:txBody>
      </p:sp>
    </p:spTree>
    <p:extLst>
      <p:ext uri="{BB962C8B-B14F-4D97-AF65-F5344CB8AC3E}">
        <p14:creationId xmlns:p14="http://schemas.microsoft.com/office/powerpoint/2010/main" val="38934987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7&quot;/&gt;&lt;/object&gt;&lt;object type=&quot;3&quot; unique_id=&quot;10004&quot;&gt;&lt;property id=&quot;20148&quot; value=&quot;5&quot;/&gt;&lt;property id=&quot;20300&quot; value=&quot;Slide 5 - &amp;quot;Teacher turnover is high&amp;quot;&quot;/&gt;&lt;property id=&quot;20307&quot; value=&quot;268&quot;/&gt;&lt;/object&gt;&lt;object type=&quot;3&quot; unique_id=&quot;10005&quot;&gt;&lt;property id=&quot;20148&quot; value=&quot;5&quot;/&gt;&lt;property id=&quot;20300&quot; value=&quot;Slide 3 - &amp;quot;High Stakes Accountability Pushed Graduation Rates Up and Then Down&amp;quot;&quot;/&gt;&lt;property id=&quot;20307&quot; value=&quot;265&quot;/&gt;&lt;/object&gt;&lt;object type=&quot;3&quot; unique_id=&quot;10007&quot;&gt;&lt;property id=&quot;20148&quot; value=&quot;5&quot;/&gt;&lt;property id=&quot;20300&quot; value=&quot;Slide 9 - &amp;quot;Per Pupil Spending is up, but still short of ‘13 Adequacy Study Standards&amp;quot;&quot;/&gt;&lt;property id=&quot;20307&quot; value=&quot;263&quot;/&gt;&lt;/object&gt;&lt;object type=&quot;3&quot; unique_id=&quot;10008&quot;&gt;&lt;property id=&quot;20148&quot; value=&quot;5&quot;/&gt;&lt;property id=&quot;20300&quot; value=&quot;Slide 4 - &amp;quot;NAEP scores have improved, but growth has slowed since 2007&amp;quot;&quot;/&gt;&lt;property id=&quot;20307&quot; value=&quot;264&quot;/&gt;&lt;/object&gt;&lt;object type=&quot;3&quot; unique_id=&quot;10009&quot;&gt;&lt;property id=&quot;20148&quot; value=&quot;5&quot;/&gt;&lt;property id=&quot;20300&quot; value=&quot;Slide 7 - &amp;quot;There are an estimated 20,000 excess seats in DCPS and charter schools&amp;quot;&quot;/&gt;&lt;property id=&quot;20307&quot; value=&quot;259&quot;/&gt;&lt;/object&gt;&lt;object type=&quot;3&quot; unique_id=&quot;10010&quot;&gt;&lt;property id=&quot;20148&quot; value=&quot;5&quot;/&gt;&lt;property id=&quot;20300&quot; value=&quot;Slide 8 - &amp;quot;DCPS Offers Far Fewer PK-3 Seats&amp;quot;&quot;/&gt;&lt;property id=&quot;20307&quot; value=&quot;260&quot;/&gt;&lt;/object&gt;&lt;object type=&quot;3&quot; unique_id=&quot;10071&quot;&gt;&lt;property id=&quot;20148&quot; value=&quot;5&quot;/&gt;&lt;property id=&quot;20300&quot; value=&quot;Slide 6 - &amp;quot;There are more charter than DCPS schools&amp;quot;&quot;/&gt;&lt;property id=&quot;20307&quot; value=&quot;270&quot;/&gt;&lt;/object&gt;&lt;object type=&quot;3&quot; unique_id=&quot;10216&quot;&gt;&lt;property id=&quot;20148&quot; value=&quot;5&quot;/&gt;&lt;property id=&quot;20300&quot; value=&quot;Slide 2&quot;/&gt;&lt;property id=&quot;20307&quot; value=&quot;271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257</Words>
  <Application>Microsoft Office PowerPoint</Application>
  <PresentationFormat>Custom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High Stakes Accountability Pushed Graduation Rates Up and Then Down</vt:lpstr>
      <vt:lpstr>NAEP scores have improved, but growth has slowed since 2007</vt:lpstr>
      <vt:lpstr>Teacher turnover is high</vt:lpstr>
      <vt:lpstr>There are more charter than DCPS schools</vt:lpstr>
      <vt:lpstr>There are an estimated 20,000 excess seats in DCPS and charter schools</vt:lpstr>
      <vt:lpstr>DCPS Offers Far Fewer PK-3 Seats</vt:lpstr>
      <vt:lpstr>Per Pupil Spending is up, but still short of ‘13 Adequacy Study Standards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cathy reilly</cp:lastModifiedBy>
  <cp:revision>47</cp:revision>
  <dcterms:created xsi:type="dcterms:W3CDTF">2018-06-02T21:33:37Z</dcterms:created>
  <dcterms:modified xsi:type="dcterms:W3CDTF">2018-06-07T16:54:39Z</dcterms:modified>
</cp:coreProperties>
</file>